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dd77bba3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dd77bba3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dd77bba3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dd77bba3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dd77bba37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dd77bba37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dd77bba3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dd77bba3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dd77bba3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dd77bba3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dd77bba3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dd77bba3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dd77bba3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dd77bba3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dd77bba3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dd77bba3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dd77bba37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dd77bba37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fe8a15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fe8a15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dd77bba3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dd77bba3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dd77bba3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dd77bba3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dd77bba3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dd77bba3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ddd77bba3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ddd77bba3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dd77bba3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dd77bba3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dd77bba3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ddd77bba3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dd77bba3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dd77bba3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dd77bba3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dd77bba3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jpg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10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6.jpg"/><Relationship Id="rId6" Type="http://schemas.openxmlformats.org/officeDocument/2006/relationships/image" Target="../media/image3.png"/><Relationship Id="rId7" Type="http://schemas.openxmlformats.org/officeDocument/2006/relationships/image" Target="../media/image8.jp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Relationship Id="rId4" Type="http://schemas.openxmlformats.org/officeDocument/2006/relationships/image" Target="../media/image7.jp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9.jpg"/><Relationship Id="rId5" Type="http://schemas.openxmlformats.org/officeDocument/2006/relationships/image" Target="../media/image18.jpg"/><Relationship Id="rId6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adient-bg-5 (1).jp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310" y="0"/>
            <a:ext cx="9294612" cy="604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descr="gradient-bg-5 (1).jpg" id="59" name="Google Shape;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5310" y="0"/>
            <a:ext cx="9294612" cy="6041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yst_Logo_Small.png" id="60" name="Google Shape;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2212" y="1592850"/>
            <a:ext cx="5024128" cy="15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1972225" y="3859425"/>
            <a:ext cx="5024100" cy="79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2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 CHAPTER</a:t>
            </a:r>
            <a:endParaRPr b="1" sz="32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20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17-JUNE-2021</a:t>
            </a:r>
            <a:endParaRPr b="1" sz="20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PRINCIPLE 1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1232675" y="1183575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Testing shows the presence of defects, not their absence</a:t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Testing shows that defects are present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It reduces the chance of undiscovered defects remaining in the software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No defects found ≠ proof of correctness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7140" l="0" r="0" t="5773"/>
          <a:stretch/>
        </p:blipFill>
        <p:spPr>
          <a:xfrm>
            <a:off x="3596250" y="3628350"/>
            <a:ext cx="1951500" cy="12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PRINCIPLE 2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1232675" y="1183575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Exhaustive testing is impossible</a:t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Testing everything is infeasible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It is only possible in trivial cases</a:t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1986" y="2788175"/>
            <a:ext cx="3040025" cy="17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PRINCIPLE 3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1232675" y="1183575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Early testing saves times and money</a:t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To find defects early, testing should be started as early as possible in the development life cycle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Early testing can be called ‘shift left’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200" y="3099164"/>
            <a:ext cx="2228943" cy="1622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4">
            <a:alphaModFix/>
          </a:blip>
          <a:srcRect b="8071" l="0" r="0" t="0"/>
          <a:stretch/>
        </p:blipFill>
        <p:spPr>
          <a:xfrm>
            <a:off x="4646874" y="3072500"/>
            <a:ext cx="2228926" cy="16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PRINCIPLE 4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1232675" y="1183575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Defects cluster together</a:t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A small number of modules usually contain most of the defects found during testing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425" y="2782525"/>
            <a:ext cx="3377149" cy="211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PRINCIPLE 5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1232675" y="1183575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Bewar</a:t>
            </a: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 of the pesticide paradox</a:t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The same tests, repeated continually over time, will eventually stop finding new defects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But to find new defects, tests/data must be regularly revised and new tests written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563" y="2910800"/>
            <a:ext cx="3150875" cy="16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PRINCIPLE 6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7"/>
          <p:cNvSpPr txBox="1"/>
          <p:nvPr/>
        </p:nvSpPr>
        <p:spPr>
          <a:xfrm>
            <a:off x="1232675" y="1183575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Testing is context dependent</a:t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Testing is done differently in different contexts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 rotWithShape="1">
          <a:blip r:embed="rId3">
            <a:alphaModFix/>
          </a:blip>
          <a:srcRect b="10226" l="5308" r="14137" t="24762"/>
          <a:stretch/>
        </p:blipFill>
        <p:spPr>
          <a:xfrm>
            <a:off x="2763901" y="2441425"/>
            <a:ext cx="3616202" cy="212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PRINCIPLE 7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1232675" y="1183575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Absence of errors is a fallacy</a:t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Finding and fixing defects alone will not ensure the success of a system if the system is: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◆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Difficult to use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◆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Doesn’t fulfill user’s needs and expectations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0200" lvl="1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elvetica Neue"/>
              <a:buChar char="◆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Inferior to competition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 b="5311" l="0" r="0" t="0"/>
          <a:stretch/>
        </p:blipFill>
        <p:spPr>
          <a:xfrm>
            <a:off x="3413625" y="3259775"/>
            <a:ext cx="2316774" cy="173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/>
        </p:nvSpPr>
        <p:spPr>
          <a:xfrm>
            <a:off x="200776" y="225525"/>
            <a:ext cx="55077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C9B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C9BF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 &amp; A</a:t>
            </a:r>
            <a:endParaRPr b="1" sz="3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232" y="1218539"/>
            <a:ext cx="4385524" cy="270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33325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200776" y="225525"/>
            <a:ext cx="55077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C9B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C9BF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TESTING CONCEPTS</a:t>
            </a:r>
            <a:endParaRPr b="1" sz="3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28700" y="1635200"/>
            <a:ext cx="84618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Bushra Awan</a:t>
            </a:r>
            <a:endParaRPr b="1" sz="2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 Engineer - Platform &amp; Discovery Squad</a:t>
            </a:r>
            <a:endParaRPr b="1" i="1"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WHAT IS A SOFTWARE?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281900" y="1845000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A set of instructions or a program which instructs a computer to do a task.</a:t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Software is used in all domains: Fashion, Entertainment, Banking, Healthcare, Insurance, Media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500" y="3619525"/>
            <a:ext cx="1592316" cy="11979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5"/>
          <p:cNvGrpSpPr/>
          <p:nvPr/>
        </p:nvGrpSpPr>
        <p:grpSpPr>
          <a:xfrm>
            <a:off x="4424438" y="3522782"/>
            <a:ext cx="970017" cy="1325563"/>
            <a:chOff x="1176850" y="2315725"/>
            <a:chExt cx="1518975" cy="2069575"/>
          </a:xfrm>
        </p:grpSpPr>
        <p:pic>
          <p:nvPicPr>
            <p:cNvPr id="76" name="Google Shape;76;p15"/>
            <p:cNvPicPr preferRelativeResize="0"/>
            <p:nvPr/>
          </p:nvPicPr>
          <p:blipFill rotWithShape="1">
            <a:blip r:embed="rId4">
              <a:alphaModFix/>
            </a:blip>
            <a:srcRect b="8879" l="730" r="-730" t="-8880"/>
            <a:stretch/>
          </p:blipFill>
          <p:spPr>
            <a:xfrm>
              <a:off x="1176850" y="2884075"/>
              <a:ext cx="861350" cy="930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5"/>
            <p:cNvPicPr preferRelativeResize="0"/>
            <p:nvPr/>
          </p:nvPicPr>
          <p:blipFill rotWithShape="1">
            <a:blip r:embed="rId5">
              <a:alphaModFix/>
            </a:blip>
            <a:srcRect b="7893" l="0" r="0" t="0"/>
            <a:stretch/>
          </p:blipFill>
          <p:spPr>
            <a:xfrm>
              <a:off x="1924475" y="3047074"/>
              <a:ext cx="771350" cy="76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7686" y="3814349"/>
              <a:ext cx="539674" cy="539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5"/>
            <p:cNvPicPr preferRelativeResize="0"/>
            <p:nvPr/>
          </p:nvPicPr>
          <p:blipFill rotWithShape="1">
            <a:blip r:embed="rId7">
              <a:alphaModFix/>
            </a:blip>
            <a:srcRect b="22776" l="12449" r="4994" t="12110"/>
            <a:stretch/>
          </p:blipFill>
          <p:spPr>
            <a:xfrm>
              <a:off x="1944475" y="3783075"/>
              <a:ext cx="731351" cy="602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44475" y="2315725"/>
              <a:ext cx="731350" cy="731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5"/>
            <p:cNvPicPr preferRelativeResize="0"/>
            <p:nvPr/>
          </p:nvPicPr>
          <p:blipFill rotWithShape="1">
            <a:blip r:embed="rId9">
              <a:alphaModFix/>
            </a:blip>
            <a:srcRect b="11424" l="29482" r="29743" t="12006"/>
            <a:stretch/>
          </p:blipFill>
          <p:spPr>
            <a:xfrm>
              <a:off x="1241837" y="2326014"/>
              <a:ext cx="731349" cy="7210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" name="Google Shape;8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5829" y="3600713"/>
            <a:ext cx="917670" cy="116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/>
        </p:nvSpPr>
        <p:spPr>
          <a:xfrm>
            <a:off x="492375" y="372925"/>
            <a:ext cx="4304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CONSEQUENCES OF FAILURE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281900" y="1845000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Software that doesn’t work correctly can lead to many problems like loss of money, time, business reputation and even injury or death.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265" y="3624779"/>
            <a:ext cx="947514" cy="1168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195" y="3784738"/>
            <a:ext cx="1351954" cy="82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587" y="3611078"/>
            <a:ext cx="1315178" cy="116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492375" y="372925"/>
            <a:ext cx="4304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WHY SOFTWARE FAILS TO WORK?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1281900" y="1845000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latin typeface="Helvetica Neue"/>
                <a:ea typeface="Helvetica Neue"/>
                <a:cs typeface="Helvetica Neue"/>
                <a:sym typeface="Helvetica Neue"/>
              </a:rPr>
              <a:t>Reasons can be many:</a:t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➔"/>
            </a:pPr>
            <a:r>
              <a:rPr b="1"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Mistake 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(error) by human → </a:t>
            </a:r>
            <a:r>
              <a:rPr b="1"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Defect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 the code → </a:t>
            </a:r>
            <a:r>
              <a:rPr b="1"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Failure</a:t>
            </a:r>
            <a:r>
              <a:rPr i="1" lang="en" sz="1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the system </a:t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275" y="3388025"/>
            <a:ext cx="2067574" cy="155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4">
            <a:alphaModFix/>
          </a:blip>
          <a:srcRect b="30819" l="0" r="0" t="0"/>
          <a:stretch/>
        </p:blipFill>
        <p:spPr>
          <a:xfrm>
            <a:off x="3258713" y="3405338"/>
            <a:ext cx="1441725" cy="15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313" y="3510838"/>
            <a:ext cx="1441726" cy="144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1444" y="3510850"/>
            <a:ext cx="1555281" cy="14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492375" y="372925"/>
            <a:ext cx="43041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WHY TEST?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162" y="1152475"/>
            <a:ext cx="457568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9"/>
          <p:cNvGrpSpPr/>
          <p:nvPr/>
        </p:nvGrpSpPr>
        <p:grpSpPr>
          <a:xfrm>
            <a:off x="3614250" y="3328912"/>
            <a:ext cx="1915501" cy="1779150"/>
            <a:chOff x="3614250" y="3328912"/>
            <a:chExt cx="1915501" cy="1779150"/>
          </a:xfrm>
        </p:grpSpPr>
        <p:pic>
          <p:nvPicPr>
            <p:cNvPr id="113" name="Google Shape;11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14250" y="3328912"/>
              <a:ext cx="1915501" cy="177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9"/>
            <p:cNvSpPr txBox="1"/>
            <p:nvPr/>
          </p:nvSpPr>
          <p:spPr>
            <a:xfrm>
              <a:off x="3875878" y="3678295"/>
              <a:ext cx="706200" cy="1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highlight>
                    <a:srgbClr val="FFFFFF"/>
                  </a:highlight>
                </a:rPr>
                <a:t>Test execution</a:t>
              </a:r>
              <a:endParaRPr b="1" sz="800">
                <a:highlight>
                  <a:srgbClr val="FFFFFF"/>
                </a:highlight>
              </a:endParaRPr>
            </a:p>
          </p:txBody>
        </p:sp>
        <p:sp>
          <p:nvSpPr>
            <p:cNvPr id="115" name="Google Shape;115;p19"/>
            <p:cNvSpPr txBox="1"/>
            <p:nvPr/>
          </p:nvSpPr>
          <p:spPr>
            <a:xfrm>
              <a:off x="3828041" y="4034913"/>
              <a:ext cx="801900" cy="1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highlight>
                    <a:srgbClr val="FFFFFF"/>
                  </a:highlight>
                </a:rPr>
                <a:t>Test Preparation</a:t>
              </a:r>
              <a:endParaRPr b="1" sz="800">
                <a:highlight>
                  <a:srgbClr val="FFFFFF"/>
                </a:highlight>
              </a:endParaRPr>
            </a:p>
          </p:txBody>
        </p:sp>
        <p:sp>
          <p:nvSpPr>
            <p:cNvPr id="116" name="Google Shape;116;p19"/>
            <p:cNvSpPr txBox="1"/>
            <p:nvPr/>
          </p:nvSpPr>
          <p:spPr>
            <a:xfrm>
              <a:off x="3734583" y="4351375"/>
              <a:ext cx="988800" cy="14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highlight>
                    <a:srgbClr val="FFFFFF"/>
                  </a:highlight>
                </a:rPr>
                <a:t>Test Planning</a:t>
              </a:r>
              <a:endParaRPr b="1" sz="800">
                <a:highlight>
                  <a:srgbClr val="FFFFFF"/>
                </a:highlight>
              </a:endParaRPr>
            </a:p>
          </p:txBody>
        </p:sp>
      </p:grpSp>
      <p:sp>
        <p:nvSpPr>
          <p:cNvPr id="117" name="Google Shape;117;p19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TESTING ACTIVITIES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225625" y="1563550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A common misperception of testing is that it only consists of running tests, i.e, executing the software and checking the results.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Test execution is only one of these activities.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The QA process also includes activities such as test planning, analyzing, designing and implementing tests, reporting test progress and results, and evaluating the quality of a test object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492374" y="372925"/>
            <a:ext cx="38160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D2FD5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D2FD5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SHIFT LEFT</a:t>
            </a:r>
            <a:r>
              <a:rPr b="1" lang="en" sz="390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sz="3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Google Shape;124;p20"/>
          <p:cNvSpPr txBox="1"/>
          <p:nvPr/>
        </p:nvSpPr>
        <p:spPr>
          <a:xfrm>
            <a:off x="1281900" y="1845000"/>
            <a:ext cx="65802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A defect can arise at any point of the software development life cycle.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➔"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It's always better to find a defect as early as possible. 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Helvetica Neue"/>
                <a:ea typeface="Helvetica Neue"/>
                <a:cs typeface="Helvetica Neue"/>
                <a:sym typeface="Helvetica Neue"/>
              </a:rPr>
              <a:t>How to promote Shift Left Testing in the team?</a:t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711" y="3862690"/>
            <a:ext cx="2752848" cy="79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435" y="3759499"/>
            <a:ext cx="2652285" cy="10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200776" y="225525"/>
            <a:ext cx="55077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7300">
                <a:solidFill>
                  <a:srgbClr val="C9BFF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___</a:t>
            </a:r>
            <a:endParaRPr b="1" sz="7300">
              <a:solidFill>
                <a:srgbClr val="C9BFF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" sz="3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TESTING PRINCIPLES</a:t>
            </a:r>
            <a:endParaRPr b="1" sz="39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328700" y="1635200"/>
            <a:ext cx="84618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Nihal Alfred</a:t>
            </a:r>
            <a:endParaRPr b="1" sz="2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7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Sr. </a:t>
            </a:r>
            <a:r>
              <a:rPr b="1" i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 Engineer - App Tribe</a:t>
            </a:r>
            <a:endParaRPr b="1" i="1" sz="1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